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6"/>
  </p:notesMasterIdLst>
  <p:sldIdLst>
    <p:sldId id="256" r:id="rId2"/>
    <p:sldId id="396" r:id="rId3"/>
    <p:sldId id="397" r:id="rId4"/>
    <p:sldId id="398" r:id="rId5"/>
    <p:sldId id="399" r:id="rId6"/>
    <p:sldId id="404" r:id="rId7"/>
    <p:sldId id="407" r:id="rId8"/>
    <p:sldId id="406" r:id="rId9"/>
    <p:sldId id="403" r:id="rId10"/>
    <p:sldId id="408" r:id="rId11"/>
    <p:sldId id="409" r:id="rId12"/>
    <p:sldId id="410" r:id="rId13"/>
    <p:sldId id="411" r:id="rId14"/>
    <p:sldId id="41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99FF"/>
    <a:srgbClr val="FFCC00"/>
    <a:srgbClr val="FFFF00"/>
    <a:srgbClr val="FF00FF"/>
    <a:srgbClr val="00FFFF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6482" autoAdjust="0"/>
  </p:normalViewPr>
  <p:slideViewPr>
    <p:cSldViewPr>
      <p:cViewPr>
        <p:scale>
          <a:sx n="60" d="100"/>
          <a:sy n="60" d="100"/>
        </p:scale>
        <p:origin x="-1380" y="-14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193184A-B19B-4B8E-9E7D-76FD5B3FD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27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93184A-B19B-4B8E-9E7D-76FD5B3FD12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altLang="en-US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Klepnutím lze upravit styl předlohy podnadpisů.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2017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36DA-9EC8-4C5D-A819-DF8025DE5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39E66-8862-4318-8FCC-B36EF010FB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C687D-0553-4E8F-B50D-778393E69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2017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8B706-0ACD-40B3-AB95-4E5D869ED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EFF5-42FE-4857-86A7-726EDF73F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D136D-F7F6-4687-8AF5-8DD3B44F6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2017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31B0E-0D36-48F6-8B83-9FB9BC865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4DDC-3877-46A6-ADFA-63D64A8661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F24B9-7C0C-4B4F-82A6-2E812FE33B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2017</a:t>
            </a:r>
            <a:endParaRPr lang="en-US" altLang="en-US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DD9CE-F701-461C-B89C-FFB430199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4892-885C-4952-AB7F-4033DB814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2017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74B3E-777B-4A0F-8CA0-7C90F9FFF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2017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84AC6-BBE4-40F9-8123-1EEF9B763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2017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6B09E-6C07-4E8D-8FFB-2A03C4B2B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81A3E-06ED-4858-9E95-C47F753CD7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F1E95-6F33-49A8-81B6-573098CE3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 předlohy nadpisů.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err="1" smtClean="0"/>
              <a:t>Klepnutím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lze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upravit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styly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předlohy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textu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err="1" smtClean="0"/>
              <a:t>Druhá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úroveň</a:t>
            </a:r>
            <a:endParaRPr lang="en-US" altLang="en-US" dirty="0" smtClean="0"/>
          </a:p>
          <a:p>
            <a:pPr lvl="2"/>
            <a:r>
              <a:rPr lang="en-US" altLang="en-US" dirty="0" err="1" smtClean="0"/>
              <a:t>Třetí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úroveň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Čtvrtá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úroveň</a:t>
            </a:r>
            <a:endParaRPr lang="en-US" altLang="en-US" dirty="0" smtClean="0"/>
          </a:p>
          <a:p>
            <a:pPr lvl="4"/>
            <a:r>
              <a:rPr lang="en-US" altLang="en-US" dirty="0" err="1" smtClean="0"/>
              <a:t>Pátá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úroveň</a:t>
            </a:r>
            <a:endParaRPr lang="en-US" altLang="en-US" dirty="0" smtClean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784" y="6248400"/>
            <a:ext cx="388843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CG III (NPGR010)  J. Křivánek 2017</a:t>
            </a:r>
            <a:endParaRPr lang="en-US" altLang="en-US" dirty="0" smtClean="0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7DD9C3A3-A5F7-4232-B253-D7CE55098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93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 userDrawn="1"/>
        </p:nvSpPr>
        <p:spPr bwMode="auto">
          <a:xfrm>
            <a:off x="395288" y="6092825"/>
            <a:ext cx="835342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xkrivanj@fel.cvut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rona-renderer.com/download" TargetMode="External"/><Relationship Id="rId2" Type="http://schemas.openxmlformats.org/officeDocument/2006/relationships/hyperlink" Target="https://www.autodesk.com/education/free-software/3ds-ma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rona-renderer.com/resources/tutorial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vermotion.org/" TargetMode="External"/><Relationship Id="rId2" Type="http://schemas.openxmlformats.org/officeDocument/2006/relationships/hyperlink" Target="https://corona-renderer.com/galler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rona-renderer.com/resources/materials" TargetMode="External"/><Relationship Id="rId4" Type="http://schemas.openxmlformats.org/officeDocument/2006/relationships/hyperlink" Target="https://www.turbosquid.com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kesen.realtimerendering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cs.kuleuven.be/~philip.dutre/G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Computer Graphics III</a:t>
            </a:r>
            <a:br>
              <a:rPr lang="en-US" b="1" dirty="0" smtClean="0"/>
            </a:br>
            <a:r>
              <a:rPr lang="en-US" b="1" dirty="0" smtClean="0"/>
              <a:t>Winter Term 2017</a:t>
            </a:r>
            <a:br>
              <a:rPr lang="en-US" b="1" dirty="0" smtClean="0"/>
            </a:br>
            <a:r>
              <a:rPr lang="en-US" b="1" dirty="0" smtClean="0"/>
              <a:t>Organization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z="2000" dirty="0" smtClean="0"/>
              <a:t>Jaroslav Křivánek, MFF UK</a:t>
            </a:r>
          </a:p>
          <a:p>
            <a:pPr eaLnBrk="1" hangingPunct="1"/>
            <a:r>
              <a:rPr lang="en-US" sz="2000" dirty="0" smtClean="0">
                <a:hlinkClick r:id="rId2"/>
              </a:rPr>
              <a:t>Jaroslav.Krivanek@mff.cuni.cz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ASSIGNMENT 1</a:t>
            </a:r>
            <a:br>
              <a:rPr lang="en-US" b="1" dirty="0" smtClean="0"/>
            </a:br>
            <a:r>
              <a:rPr lang="en-US" b="1" dirty="0" smtClean="0"/>
              <a:t>			</a:t>
            </a:r>
            <a:endParaRPr lang="en-US" b="1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5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1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Max 2 students together</a:t>
            </a:r>
          </a:p>
          <a:p>
            <a:r>
              <a:rPr lang="en-US" dirty="0" smtClean="0"/>
              <a:t>10 pts for delivering the work</a:t>
            </a:r>
          </a:p>
          <a:p>
            <a:r>
              <a:rPr lang="en-US" dirty="0" smtClean="0"/>
              <a:t>50% down for each week of delay</a:t>
            </a:r>
          </a:p>
          <a:p>
            <a:r>
              <a:rPr lang="en-US" dirty="0" smtClean="0"/>
              <a:t>Extra points:</a:t>
            </a:r>
          </a:p>
          <a:p>
            <a:pPr lvl="1"/>
            <a:r>
              <a:rPr lang="en-US" dirty="0" smtClean="0"/>
              <a:t>5 pts for the best rendering</a:t>
            </a:r>
          </a:p>
          <a:p>
            <a:pPr lvl="1"/>
            <a:r>
              <a:rPr lang="en-US" dirty="0" smtClean="0"/>
              <a:t>4 for the 2</a:t>
            </a:r>
            <a:r>
              <a:rPr lang="en-US" baseline="30000" dirty="0" smtClean="0"/>
              <a:t>nd</a:t>
            </a:r>
            <a:r>
              <a:rPr lang="en-US" dirty="0" smtClean="0"/>
              <a:t> best</a:t>
            </a:r>
          </a:p>
          <a:p>
            <a:pPr lvl="1"/>
            <a:r>
              <a:rPr lang="en-US" dirty="0" smtClean="0"/>
              <a:t>3 for the 3</a:t>
            </a:r>
            <a:r>
              <a:rPr lang="en-US" baseline="30000" dirty="0" smtClean="0"/>
              <a:t>rd</a:t>
            </a:r>
            <a:r>
              <a:rPr lang="en-US" dirty="0" smtClean="0"/>
              <a:t> best</a:t>
            </a:r>
          </a:p>
          <a:p>
            <a:pPr lvl="1"/>
            <a:r>
              <a:rPr lang="en-US" dirty="0" smtClean="0"/>
              <a:t>2 for the 4</a:t>
            </a:r>
            <a:r>
              <a:rPr lang="en-US" baseline="30000" dirty="0" smtClean="0"/>
              <a:t>th</a:t>
            </a:r>
            <a:r>
              <a:rPr lang="en-US" dirty="0" smtClean="0"/>
              <a:t> best</a:t>
            </a:r>
          </a:p>
          <a:p>
            <a:pPr lvl="1"/>
            <a:r>
              <a:rPr lang="en-US" dirty="0" smtClean="0"/>
              <a:t>1 for the 5</a:t>
            </a:r>
            <a:r>
              <a:rPr lang="en-US" baseline="30000" dirty="0" smtClean="0"/>
              <a:t>th</a:t>
            </a:r>
            <a:r>
              <a:rPr lang="en-US" dirty="0" smtClean="0"/>
              <a:t> best</a:t>
            </a:r>
          </a:p>
          <a:p>
            <a:r>
              <a:rPr lang="en-US" dirty="0" smtClean="0"/>
              <a:t>Due date: </a:t>
            </a:r>
            <a:r>
              <a:rPr lang="en-US" b="1" dirty="0" smtClean="0">
                <a:solidFill>
                  <a:srgbClr val="FF0000"/>
                </a:solidFill>
              </a:rPr>
              <a:t>Wed Oct 18th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CG III (NPGR010)  J. Křivánek 2017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8744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1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3ds max, </a:t>
            </a:r>
            <a:r>
              <a:rPr lang="en-US" dirty="0" err="1" smtClean="0"/>
              <a:t>edu</a:t>
            </a:r>
            <a:r>
              <a:rPr lang="en-US" dirty="0" smtClean="0"/>
              <a:t> version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www.autodesk.com/education/free-software/3ds-max</a:t>
            </a:r>
            <a:endParaRPr lang="en-US" dirty="0" smtClean="0"/>
          </a:p>
          <a:p>
            <a:pPr lvl="1"/>
            <a:r>
              <a:rPr lang="en-US" dirty="0" smtClean="0"/>
              <a:t>Lear basics of 3ds max from the </a:t>
            </a:r>
            <a:r>
              <a:rPr lang="en-US" dirty="0" err="1" smtClean="0"/>
              <a:t>edu</a:t>
            </a:r>
            <a:r>
              <a:rPr lang="en-US" dirty="0" smtClean="0"/>
              <a:t> videos shipped</a:t>
            </a:r>
          </a:p>
          <a:p>
            <a:r>
              <a:rPr lang="en-US" dirty="0" smtClean="0"/>
              <a:t>Install demo version of Corona renderer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corona-renderer.com/download</a:t>
            </a:r>
            <a:endParaRPr lang="en-US" dirty="0" smtClean="0"/>
          </a:p>
          <a:p>
            <a:pPr lvl="1"/>
            <a:r>
              <a:rPr lang="en-US" dirty="0" smtClean="0"/>
              <a:t>Lean the basics of rendering with Corona</a:t>
            </a:r>
          </a:p>
          <a:p>
            <a:pPr lvl="2"/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corona-renderer.com/resources/tutorials</a:t>
            </a:r>
            <a:endParaRPr lang="en-US" dirty="0"/>
          </a:p>
          <a:p>
            <a:r>
              <a:rPr lang="en-US" dirty="0" smtClean="0"/>
              <a:t>(you may also use Cinema4D &amp; Corona for C4D)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CG III (NPGR010)  J. Křivánek 2017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8031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Create &amp; render your own scene</a:t>
            </a:r>
          </a:p>
          <a:p>
            <a:pPr lvl="1"/>
            <a:r>
              <a:rPr lang="en-US" dirty="0"/>
              <a:t>Inspiration: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corona-renderer.com/gallery</a:t>
            </a:r>
            <a:endParaRPr lang="en-US" dirty="0" smtClean="0"/>
          </a:p>
          <a:p>
            <a:pPr lvl="1"/>
            <a:r>
              <a:rPr lang="en-US" dirty="0" smtClean="0"/>
              <a:t>Ok </a:t>
            </a:r>
            <a:r>
              <a:rPr lang="en-US" dirty="0"/>
              <a:t>to download </a:t>
            </a:r>
            <a:r>
              <a:rPr lang="en-US" dirty="0" smtClean="0"/>
              <a:t>resources from 3</a:t>
            </a:r>
            <a:r>
              <a:rPr lang="en-US" baseline="30000" dirty="0" smtClean="0"/>
              <a:t>rd</a:t>
            </a:r>
            <a:r>
              <a:rPr lang="en-US" dirty="0" smtClean="0"/>
              <a:t> parties</a:t>
            </a:r>
          </a:p>
          <a:p>
            <a:pPr lvl="2"/>
            <a:r>
              <a:rPr lang="en-US" dirty="0">
                <a:hlinkClick r:id="rId3"/>
              </a:rPr>
              <a:t>https://evermotion.org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2"/>
            <a:r>
              <a:rPr lang="en-US" dirty="0">
                <a:hlinkClick r:id="rId4"/>
              </a:rPr>
              <a:t>https://www.turbosquid.com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Ok to use Corona material library</a:t>
            </a:r>
          </a:p>
          <a:p>
            <a:pPr lvl="2"/>
            <a:r>
              <a:rPr lang="en-US" dirty="0" smtClean="0"/>
              <a:t>Shipped with Corona 1.7</a:t>
            </a:r>
          </a:p>
          <a:p>
            <a:pPr lvl="2"/>
            <a:r>
              <a:rPr lang="en-US" dirty="0" smtClean="0"/>
              <a:t>Or download from: </a:t>
            </a:r>
            <a:br>
              <a:rPr lang="en-US" dirty="0" smtClean="0"/>
            </a:b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corona-renderer.com/resources/materials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CG III (NPGR010)  J. Křivánek 2017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77393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1 – requirements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a wide variety of </a:t>
            </a:r>
            <a:r>
              <a:rPr lang="en-US" b="1" dirty="0" smtClean="0"/>
              <a:t>materials</a:t>
            </a:r>
            <a:r>
              <a:rPr lang="en-US" dirty="0" smtClean="0"/>
              <a:t> (at lease 10)</a:t>
            </a:r>
            <a:endParaRPr lang="en-US" dirty="0"/>
          </a:p>
          <a:p>
            <a:r>
              <a:rPr lang="en-US" b="1" dirty="0" smtClean="0"/>
              <a:t>Lights: </a:t>
            </a:r>
            <a:r>
              <a:rPr lang="en-US" dirty="0" smtClean="0"/>
              <a:t>Use all of the following: HDRI lighting, Corona sun, and a regular light</a:t>
            </a:r>
          </a:p>
          <a:p>
            <a:r>
              <a:rPr lang="en-US" b="1" dirty="0" smtClean="0"/>
              <a:t>Render elements</a:t>
            </a:r>
            <a:r>
              <a:rPr lang="en-US" dirty="0" smtClean="0"/>
              <a:t>: break your rendering down to direct / indirect / diffuse / reflections elements (passes) so you see what contributions make up the final image</a:t>
            </a:r>
          </a:p>
          <a:p>
            <a:r>
              <a:rPr lang="en-US" dirty="0"/>
              <a:t>Show the use of </a:t>
            </a:r>
            <a:r>
              <a:rPr lang="en-US" b="1" dirty="0" err="1" smtClean="0"/>
              <a:t>denoising</a:t>
            </a:r>
            <a:endParaRPr lang="en-US" dirty="0"/>
          </a:p>
          <a:p>
            <a:r>
              <a:rPr lang="en-US" dirty="0" smtClean="0"/>
              <a:t>Figure out for yourself </a:t>
            </a:r>
            <a:r>
              <a:rPr lang="en-US" b="1" dirty="0" smtClean="0"/>
              <a:t>what makes rendering slow</a:t>
            </a:r>
            <a:r>
              <a:rPr lang="en-US" dirty="0" smtClean="0"/>
              <a:t> (what kind of material / light combinations, lights close to geometry etc.)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CG III (NPGR010)  J. Křivánek 2017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9953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and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Advanced 3D computer graphics</a:t>
            </a:r>
            <a:endParaRPr lang="cs-CZ" b="1" dirty="0" smtClean="0"/>
          </a:p>
          <a:p>
            <a:pPr lvl="1"/>
            <a:r>
              <a:rPr lang="en-US" dirty="0" smtClean="0"/>
              <a:t>Loosely follows-up on </a:t>
            </a:r>
            <a:r>
              <a:rPr lang="en-US" i="1" dirty="0"/>
              <a:t>C</a:t>
            </a:r>
            <a:r>
              <a:rPr lang="en-US" i="1" dirty="0" smtClean="0"/>
              <a:t>omputer Graphics </a:t>
            </a:r>
            <a:r>
              <a:rPr lang="cs-CZ" i="1" dirty="0" smtClean="0"/>
              <a:t>II </a:t>
            </a:r>
            <a:r>
              <a:rPr lang="cs-CZ" dirty="0" smtClean="0"/>
              <a:t>(NPGR004)</a:t>
            </a:r>
            <a:endParaRPr lang="en-US" dirty="0" smtClean="0"/>
          </a:p>
          <a:p>
            <a:pPr lvl="2"/>
            <a:r>
              <a:rPr lang="en-US" dirty="0" smtClean="0"/>
              <a:t>Assumes knowledge of </a:t>
            </a:r>
            <a:r>
              <a:rPr lang="en-US" b="1" dirty="0" smtClean="0"/>
              <a:t>ray tracing</a:t>
            </a:r>
            <a:endParaRPr lang="cs-CZ" b="1" dirty="0" smtClean="0"/>
          </a:p>
          <a:p>
            <a:pPr lvl="1"/>
            <a:r>
              <a:rPr lang="en-US" dirty="0" smtClean="0"/>
              <a:t>Main topic</a:t>
            </a:r>
          </a:p>
          <a:p>
            <a:pPr lvl="2"/>
            <a:r>
              <a:rPr lang="en-US" b="1" dirty="0" smtClean="0"/>
              <a:t>Realistic image synthesis</a:t>
            </a:r>
          </a:p>
          <a:p>
            <a:pPr lvl="2"/>
            <a:r>
              <a:rPr lang="en-US" b="1" dirty="0" smtClean="0"/>
              <a:t>Monte Carlo quadrature</a:t>
            </a:r>
            <a:endParaRPr lang="cs-CZ" b="1" dirty="0" smtClean="0"/>
          </a:p>
          <a:p>
            <a:pPr marL="344487" lvl="1" indent="0">
              <a:buNone/>
            </a:pPr>
            <a:endParaRPr lang="cs-CZ" dirty="0" smtClean="0"/>
          </a:p>
          <a:p>
            <a:r>
              <a:rPr lang="cs-CZ" b="1" dirty="0" smtClean="0"/>
              <a:t>2/2 </a:t>
            </a:r>
            <a:r>
              <a:rPr lang="en-US" b="1" dirty="0" smtClean="0"/>
              <a:t>C + Ex</a:t>
            </a:r>
            <a:endParaRPr lang="cs-CZ" b="1" dirty="0" smtClean="0"/>
          </a:p>
          <a:p>
            <a:pPr lvl="1"/>
            <a:r>
              <a:rPr lang="en-US" dirty="0" smtClean="0"/>
              <a:t>Lecture once a week</a:t>
            </a:r>
            <a:endParaRPr lang="cs-CZ" dirty="0" smtClean="0"/>
          </a:p>
          <a:p>
            <a:pPr lvl="1"/>
            <a:r>
              <a:rPr lang="en-US" dirty="0" smtClean="0"/>
              <a:t>Labs follow the lecture in </a:t>
            </a:r>
            <a:r>
              <a:rPr lang="cs-CZ" dirty="0" smtClean="0"/>
              <a:t>S</a:t>
            </a:r>
            <a:r>
              <a:rPr lang="en-US" dirty="0"/>
              <a:t>U</a:t>
            </a:r>
            <a:r>
              <a:rPr lang="cs-CZ" dirty="0" smtClean="0"/>
              <a:t>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CG III (NPGR010)  J. Křivánek 2017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overview</a:t>
            </a:r>
            <a:r>
              <a:rPr lang="cs-CZ" dirty="0" smtClean="0"/>
              <a:t>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Physical and mathematics fundamentals of image synthesis</a:t>
            </a:r>
            <a:endParaRPr lang="cs-CZ" b="1" dirty="0" smtClean="0"/>
          </a:p>
          <a:p>
            <a:pPr lvl="1"/>
            <a:r>
              <a:rPr lang="en-US" dirty="0" smtClean="0"/>
              <a:t>Light, radiometry, light reflection, rendering equation.</a:t>
            </a:r>
          </a:p>
          <a:p>
            <a:endParaRPr lang="cs-CZ" dirty="0" smtClean="0"/>
          </a:p>
          <a:p>
            <a:r>
              <a:rPr lang="cs-CZ" b="1" dirty="0" smtClean="0"/>
              <a:t>Monte Carlo </a:t>
            </a:r>
            <a:r>
              <a:rPr lang="en-US" b="1" dirty="0" smtClean="0"/>
              <a:t>integration</a:t>
            </a:r>
            <a:endParaRPr lang="cs-CZ" b="1" dirty="0" smtClean="0"/>
          </a:p>
          <a:p>
            <a:pPr lvl="1"/>
            <a:r>
              <a:rPr lang="en-US" dirty="0" smtClean="0"/>
              <a:t>Statistical estimators and their properties, variance reduction techniques, combined estimators.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en-US" b="1" dirty="0" smtClean="0"/>
              <a:t>Solution of the rendering equation via MC</a:t>
            </a:r>
            <a:endParaRPr lang="cs-CZ" b="1" dirty="0" smtClean="0"/>
          </a:p>
          <a:p>
            <a:pPr lvl="1"/>
            <a:r>
              <a:rPr lang="en-US" dirty="0" smtClean="0"/>
              <a:t>Path tracing</a:t>
            </a:r>
          </a:p>
          <a:p>
            <a:pPr lvl="1"/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CG III (NPGR010)  J. Křivánek 2017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overview</a:t>
            </a:r>
            <a:r>
              <a:rPr lang="cs-CZ" dirty="0" smtClean="0"/>
              <a:t> 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Advanced image synthesis methods</a:t>
            </a:r>
            <a:endParaRPr lang="cs-CZ" b="1" dirty="0" smtClean="0"/>
          </a:p>
          <a:p>
            <a:pPr lvl="1"/>
            <a:r>
              <a:rPr lang="en-US" dirty="0" smtClean="0"/>
              <a:t>Bidirectional path tracing</a:t>
            </a:r>
            <a:r>
              <a:rPr lang="cs-CZ" dirty="0" smtClean="0"/>
              <a:t>, </a:t>
            </a:r>
            <a:r>
              <a:rPr lang="en-US" dirty="0" smtClean="0"/>
              <a:t>photon mapping</a:t>
            </a:r>
            <a:r>
              <a:rPr lang="cs-CZ" dirty="0" smtClean="0"/>
              <a:t>, </a:t>
            </a:r>
            <a:r>
              <a:rPr lang="en-US" dirty="0" smtClean="0"/>
              <a:t>irradiance</a:t>
            </a:r>
            <a:r>
              <a:rPr lang="cs-CZ" dirty="0" smtClean="0"/>
              <a:t> </a:t>
            </a:r>
            <a:r>
              <a:rPr lang="en-US" dirty="0" smtClean="0"/>
              <a:t>caching</a:t>
            </a:r>
            <a:r>
              <a:rPr lang="cs-CZ" dirty="0" smtClean="0"/>
              <a:t>,</a:t>
            </a:r>
            <a:r>
              <a:rPr lang="en-US" dirty="0" smtClean="0"/>
              <a:t> virtual point lights, Metropolis light transport, …</a:t>
            </a:r>
            <a:endParaRPr lang="cs-CZ" dirty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CG III (NPGR010)  J. Křivánek 2017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Pen-and-paper exercises on the material from lectures </a:t>
            </a:r>
            <a:r>
              <a:rPr lang="cs-CZ" dirty="0" smtClean="0"/>
              <a:t>(</a:t>
            </a:r>
            <a:r>
              <a:rPr lang="en-US" dirty="0" smtClean="0"/>
              <a:t>solution of problems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en-US" b="1" dirty="0" smtClean="0"/>
              <a:t>Programming assignments</a:t>
            </a:r>
          </a:p>
          <a:p>
            <a:endParaRPr lang="en-US" b="1" dirty="0"/>
          </a:p>
          <a:p>
            <a:r>
              <a:rPr lang="en-US" b="1" dirty="0" smtClean="0"/>
              <a:t>Student’s presentation of scientific papers</a:t>
            </a:r>
            <a:endParaRPr lang="cs-CZ" dirty="0" smtClean="0"/>
          </a:p>
          <a:p>
            <a:endParaRPr lang="cs-CZ" b="1" dirty="0" smtClean="0"/>
          </a:p>
          <a:p>
            <a:endParaRPr lang="cs-CZ" b="1" dirty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CG III (NPGR010)  J. Křivánek 2017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r>
              <a:rPr lang="cs-CZ" dirty="0" smtClean="0"/>
              <a:t> – </a:t>
            </a:r>
            <a:r>
              <a:rPr lang="en-US" dirty="0" smtClean="0"/>
              <a:t>Points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r>
              <a:rPr lang="en-US" b="1" dirty="0" smtClean="0"/>
              <a:t>Programming assignments</a:t>
            </a:r>
          </a:p>
          <a:p>
            <a:pPr lvl="1"/>
            <a:r>
              <a:rPr lang="en-US" b="1" dirty="0" smtClean="0"/>
              <a:t>Max 45 pts</a:t>
            </a:r>
            <a:r>
              <a:rPr lang="en-US" dirty="0" smtClean="0"/>
              <a:t> altogether for the assignments</a:t>
            </a:r>
            <a:endParaRPr lang="cs-CZ" b="1" dirty="0" smtClean="0"/>
          </a:p>
          <a:p>
            <a:pPr lvl="1"/>
            <a:r>
              <a:rPr lang="en-US" dirty="0" smtClean="0"/>
              <a:t>Penalty of </a:t>
            </a:r>
            <a:r>
              <a:rPr lang="cs-CZ" dirty="0" smtClean="0"/>
              <a:t>50</a:t>
            </a:r>
            <a:r>
              <a:rPr lang="cs-CZ" dirty="0"/>
              <a:t>% </a:t>
            </a:r>
            <a:r>
              <a:rPr lang="en-US" dirty="0" smtClean="0"/>
              <a:t>pts for each week of delay in delivering any assignment</a:t>
            </a:r>
          </a:p>
          <a:p>
            <a:pPr lvl="1"/>
            <a:r>
              <a:rPr lang="en-US" dirty="0" smtClean="0"/>
              <a:t>Extra points can be gained for extended assignments (max 10 pts)</a:t>
            </a:r>
          </a:p>
          <a:p>
            <a:pPr lvl="2"/>
            <a:r>
              <a:rPr lang="en-US" dirty="0" smtClean="0"/>
              <a:t>Serves to compensate for loss of points</a:t>
            </a:r>
          </a:p>
          <a:p>
            <a:pPr lvl="2"/>
            <a:r>
              <a:rPr lang="en-US" dirty="0" smtClean="0"/>
              <a:t>Altogether, </a:t>
            </a:r>
            <a:r>
              <a:rPr lang="en-US" b="1" dirty="0" smtClean="0"/>
              <a:t>max 55 pts</a:t>
            </a:r>
            <a:r>
              <a:rPr lang="en-US" dirty="0" smtClean="0"/>
              <a:t> from the assignments (including the extra points)</a:t>
            </a:r>
          </a:p>
          <a:p>
            <a:r>
              <a:rPr lang="en-US" b="1" dirty="0" smtClean="0"/>
              <a:t>Paper presentation</a:t>
            </a:r>
          </a:p>
          <a:p>
            <a:pPr lvl="1"/>
            <a:r>
              <a:rPr lang="en-US" dirty="0" smtClean="0"/>
              <a:t>Max 10 pts</a:t>
            </a:r>
          </a:p>
          <a:p>
            <a:r>
              <a:rPr lang="en-US" b="1" dirty="0" smtClean="0"/>
              <a:t>Final oral exam</a:t>
            </a:r>
            <a:endParaRPr lang="cs-CZ" b="1" dirty="0" smtClean="0"/>
          </a:p>
          <a:p>
            <a:pPr lvl="1"/>
            <a:r>
              <a:rPr lang="cs-CZ" dirty="0" smtClean="0"/>
              <a:t>0 – </a:t>
            </a:r>
            <a:r>
              <a:rPr lang="en-US" dirty="0" smtClean="0"/>
              <a:t>4</a:t>
            </a:r>
            <a:r>
              <a:rPr lang="en-US" dirty="0"/>
              <a:t>5</a:t>
            </a:r>
            <a:r>
              <a:rPr lang="cs-CZ" dirty="0" smtClean="0"/>
              <a:t> </a:t>
            </a:r>
            <a:r>
              <a:rPr lang="en-US" dirty="0" smtClean="0"/>
              <a:t>pts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CG III (NPGR010)  J. Křivánek 2017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(</a:t>
            </a:r>
            <a:r>
              <a:rPr lang="cs-CZ" dirty="0" smtClean="0"/>
              <a:t>výborně</a:t>
            </a:r>
            <a:r>
              <a:rPr lang="en-US" dirty="0" smtClean="0"/>
              <a:t>)</a:t>
            </a:r>
            <a:r>
              <a:rPr lang="cs-CZ" dirty="0" smtClean="0"/>
              <a:t>		86 – 100 </a:t>
            </a:r>
            <a:r>
              <a:rPr lang="en-US" dirty="0" smtClean="0"/>
              <a:t>pts</a:t>
            </a:r>
            <a:endParaRPr lang="cs-CZ" dirty="0" smtClean="0"/>
          </a:p>
          <a:p>
            <a:r>
              <a:rPr lang="en-US" dirty="0" smtClean="0"/>
              <a:t>2 (</a:t>
            </a:r>
            <a:r>
              <a:rPr lang="cs-CZ" dirty="0" smtClean="0"/>
              <a:t>velmi dobře</a:t>
            </a:r>
            <a:r>
              <a:rPr lang="en-US" dirty="0"/>
              <a:t>)</a:t>
            </a:r>
            <a:r>
              <a:rPr lang="cs-CZ" dirty="0" smtClean="0"/>
              <a:t>:	</a:t>
            </a:r>
            <a:r>
              <a:rPr lang="en-US" dirty="0" smtClean="0"/>
              <a:t>	</a:t>
            </a:r>
            <a:r>
              <a:rPr lang="cs-CZ" dirty="0" smtClean="0"/>
              <a:t>71 – 85 </a:t>
            </a:r>
            <a:r>
              <a:rPr lang="en-US" dirty="0" smtClean="0"/>
              <a:t>pts</a:t>
            </a:r>
            <a:endParaRPr lang="cs-CZ" dirty="0" smtClean="0"/>
          </a:p>
          <a:p>
            <a:r>
              <a:rPr lang="en-US" dirty="0" smtClean="0"/>
              <a:t>3 (</a:t>
            </a:r>
            <a:r>
              <a:rPr lang="cs-CZ" dirty="0" smtClean="0"/>
              <a:t>dobře</a:t>
            </a:r>
            <a:r>
              <a:rPr lang="en-US" dirty="0"/>
              <a:t>)</a:t>
            </a:r>
            <a:r>
              <a:rPr lang="cs-CZ" dirty="0" smtClean="0"/>
              <a:t>:		</a:t>
            </a:r>
            <a:r>
              <a:rPr lang="en-US" dirty="0" smtClean="0"/>
              <a:t>	</a:t>
            </a:r>
            <a:r>
              <a:rPr lang="cs-CZ" dirty="0" smtClean="0"/>
              <a:t>51 – 70 </a:t>
            </a:r>
            <a:r>
              <a:rPr lang="en-US" dirty="0" smtClean="0"/>
              <a:t>pts</a:t>
            </a:r>
            <a:endParaRPr lang="cs-CZ" dirty="0" smtClean="0"/>
          </a:p>
          <a:p>
            <a:r>
              <a:rPr lang="en-US" dirty="0" smtClean="0"/>
              <a:t>4 (Fail, </a:t>
            </a:r>
            <a:r>
              <a:rPr lang="cs-CZ" dirty="0" smtClean="0"/>
              <a:t>nevyhověl</a:t>
            </a:r>
            <a:r>
              <a:rPr lang="en-US" dirty="0" smtClean="0"/>
              <a:t>/a)</a:t>
            </a:r>
            <a:r>
              <a:rPr lang="cs-CZ" dirty="0" smtClean="0"/>
              <a:t>:</a:t>
            </a:r>
            <a:r>
              <a:rPr lang="en-US" dirty="0" smtClean="0"/>
              <a:t>	</a:t>
            </a:r>
            <a:r>
              <a:rPr lang="cs-CZ" dirty="0" smtClean="0"/>
              <a:t>0 – 50 </a:t>
            </a:r>
            <a:r>
              <a:rPr lang="en-US" dirty="0" smtClean="0"/>
              <a:t>pts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In order to pass, students must obtain </a:t>
            </a:r>
            <a:r>
              <a:rPr lang="en-US" b="1" dirty="0" smtClean="0"/>
              <a:t>at least </a:t>
            </a:r>
            <a:r>
              <a:rPr lang="cs-CZ" b="1" dirty="0" smtClean="0"/>
              <a:t>50</a:t>
            </a:r>
            <a:r>
              <a:rPr lang="en-US" b="1" dirty="0" smtClean="0"/>
              <a:t>% of points for each item</a:t>
            </a:r>
            <a:r>
              <a:rPr lang="en-US" dirty="0" smtClean="0"/>
              <a:t> on the previous slide </a:t>
            </a:r>
            <a:r>
              <a:rPr lang="cs-CZ" dirty="0" smtClean="0"/>
              <a:t>(</a:t>
            </a:r>
            <a:r>
              <a:rPr lang="en-US" dirty="0" smtClean="0"/>
              <a:t>including the final oral exam</a:t>
            </a:r>
            <a:r>
              <a:rPr lang="cs-CZ" dirty="0" smtClean="0"/>
              <a:t>)</a:t>
            </a:r>
          </a:p>
          <a:p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CG III (NPGR010)  J. Křivánek 2017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Oral</a:t>
            </a:r>
          </a:p>
          <a:p>
            <a:r>
              <a:rPr lang="en-US" b="1" dirty="0" smtClean="0"/>
              <a:t>Three questions</a:t>
            </a:r>
            <a:r>
              <a:rPr lang="en-US" dirty="0" smtClean="0"/>
              <a:t> in total</a:t>
            </a:r>
          </a:p>
          <a:p>
            <a:pPr lvl="1"/>
            <a:r>
              <a:rPr lang="en-US" b="1" dirty="0" smtClean="0"/>
              <a:t>Two questions</a:t>
            </a:r>
            <a:r>
              <a:rPr lang="en-US" dirty="0" smtClean="0"/>
              <a:t> on the material covered in the lectures</a:t>
            </a:r>
          </a:p>
          <a:p>
            <a:pPr lvl="2"/>
            <a:r>
              <a:rPr lang="en-US" dirty="0" smtClean="0"/>
              <a:t>Randomly selected from a list posted on the class web page</a:t>
            </a:r>
          </a:p>
          <a:p>
            <a:pPr lvl="1"/>
            <a:r>
              <a:rPr lang="en-US" dirty="0" smtClean="0"/>
              <a:t>One question = discussion of a scientific paper</a:t>
            </a:r>
            <a:endParaRPr lang="cs-CZ" dirty="0" smtClean="0"/>
          </a:p>
          <a:p>
            <a:pPr marL="1163637" lvl="2" indent="-457200">
              <a:buFont typeface="+mj-lt"/>
              <a:buAutoNum type="alphaLcParenR"/>
            </a:pPr>
            <a:r>
              <a:rPr lang="en-US" dirty="0" smtClean="0"/>
              <a:t>Students choose three papers during semester</a:t>
            </a:r>
          </a:p>
          <a:p>
            <a:pPr lvl="3"/>
            <a:r>
              <a:rPr lang="en-US" dirty="0"/>
              <a:t>The paper topic should be related to realistic rendering</a:t>
            </a:r>
            <a:endParaRPr lang="cs-CZ" dirty="0"/>
          </a:p>
          <a:p>
            <a:pPr lvl="3"/>
            <a:r>
              <a:rPr lang="en-US" dirty="0"/>
              <a:t>Great source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http://kesen.realtimerendering.com</a:t>
            </a:r>
            <a:r>
              <a:rPr lang="cs-CZ" dirty="0" smtClean="0">
                <a:hlinkClick r:id="rId2"/>
              </a:rPr>
              <a:t>/</a:t>
            </a:r>
            <a:endParaRPr lang="en-US" dirty="0" smtClean="0"/>
          </a:p>
          <a:p>
            <a:pPr marL="1163637" lvl="2" indent="-457200">
              <a:buFont typeface="+mj-lt"/>
              <a:buAutoNum type="alphaLcParenR"/>
            </a:pPr>
            <a:r>
              <a:rPr lang="en-US" dirty="0" smtClean="0"/>
              <a:t>I approve the students’ paper choice</a:t>
            </a:r>
          </a:p>
          <a:p>
            <a:pPr marL="1163637" lvl="2" indent="-457200">
              <a:buFont typeface="+mj-lt"/>
              <a:buAutoNum type="alphaLcParenR"/>
            </a:pPr>
            <a:r>
              <a:rPr lang="en-US" dirty="0" smtClean="0"/>
              <a:t>At the exam, I pick one of the three and the student explains what the paper is about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CG III (NPGR010)  J. Křivánek 2017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</a:t>
            </a:r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90157"/>
          </a:xfrm>
        </p:spPr>
        <p:txBody>
          <a:bodyPr/>
          <a:lstStyle/>
          <a:p>
            <a:r>
              <a:rPr lang="cs-CZ" b="1" dirty="0"/>
              <a:t>M. </a:t>
            </a:r>
            <a:r>
              <a:rPr lang="cs-CZ" b="1" dirty="0" err="1"/>
              <a:t>Pharr</a:t>
            </a:r>
            <a:r>
              <a:rPr lang="cs-CZ" b="1" dirty="0"/>
              <a:t>, G. </a:t>
            </a:r>
            <a:r>
              <a:rPr lang="cs-CZ" b="1" dirty="0" err="1"/>
              <a:t>Humphreys</a:t>
            </a:r>
            <a:r>
              <a:rPr lang="cs-CZ" b="1" dirty="0"/>
              <a:t>: </a:t>
            </a:r>
            <a:r>
              <a:rPr lang="cs-CZ" b="1" i="1" dirty="0" err="1"/>
              <a:t>Physically-based</a:t>
            </a:r>
            <a:r>
              <a:rPr lang="cs-CZ" b="1" i="1" dirty="0"/>
              <a:t> </a:t>
            </a:r>
            <a:r>
              <a:rPr lang="cs-CZ" b="1" i="1" dirty="0" err="1"/>
              <a:t>Rendering</a:t>
            </a:r>
            <a:r>
              <a:rPr lang="cs-CZ" b="1" i="1" dirty="0"/>
              <a:t>: </a:t>
            </a:r>
            <a:r>
              <a:rPr lang="cs-CZ" b="1" i="1" dirty="0" err="1"/>
              <a:t>From</a:t>
            </a:r>
            <a:r>
              <a:rPr lang="cs-CZ" b="1" i="1" dirty="0"/>
              <a:t> </a:t>
            </a:r>
            <a:r>
              <a:rPr lang="cs-CZ" b="1" i="1" dirty="0" err="1"/>
              <a:t>Theory</a:t>
            </a:r>
            <a:r>
              <a:rPr lang="cs-CZ" b="1" i="1" dirty="0"/>
              <a:t> to </a:t>
            </a:r>
            <a:r>
              <a:rPr lang="cs-CZ" b="1" i="1" dirty="0" err="1"/>
              <a:t>Implementation</a:t>
            </a:r>
            <a:r>
              <a:rPr lang="cs-CZ" b="1" dirty="0"/>
              <a:t>, </a:t>
            </a:r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</a:t>
            </a:r>
            <a:r>
              <a:rPr lang="cs-CZ" b="1" dirty="0" smtClean="0"/>
              <a:t> </a:t>
            </a:r>
            <a:r>
              <a:rPr lang="cs-CZ" b="1" dirty="0" err="1"/>
              <a:t>ed</a:t>
            </a:r>
            <a:r>
              <a:rPr lang="cs-CZ" b="1" dirty="0"/>
              <a:t>. Morgan Kaufmann, </a:t>
            </a:r>
            <a:r>
              <a:rPr lang="cs-CZ" b="1" dirty="0" smtClean="0"/>
              <a:t>201</a:t>
            </a:r>
            <a:r>
              <a:rPr lang="en-US" b="1" dirty="0" smtClean="0"/>
              <a:t>6</a:t>
            </a:r>
            <a:r>
              <a:rPr lang="cs-CZ" b="1" smtClean="0"/>
              <a:t>. </a:t>
            </a:r>
            <a:endParaRPr lang="cs-CZ" b="1" dirty="0"/>
          </a:p>
          <a:p>
            <a:r>
              <a:rPr lang="en-US" dirty="0" smtClean="0"/>
              <a:t>M. Cohen, J. Wallace: </a:t>
            </a:r>
            <a:r>
              <a:rPr lang="en-US" i="1" dirty="0" err="1" smtClean="0"/>
              <a:t>Radiosity</a:t>
            </a:r>
            <a:r>
              <a:rPr lang="en-US" i="1" dirty="0" smtClean="0"/>
              <a:t> and Realistic Image Synthesis</a:t>
            </a:r>
            <a:r>
              <a:rPr lang="en-US" dirty="0" smtClean="0"/>
              <a:t>, Academic Press, 1993</a:t>
            </a:r>
            <a:r>
              <a:rPr lang="cs-CZ" dirty="0" smtClean="0"/>
              <a:t>. (Kapitola 1-2)</a:t>
            </a:r>
            <a:endParaRPr lang="en-US" dirty="0" smtClean="0"/>
          </a:p>
          <a:p>
            <a:r>
              <a:rPr lang="cs-CZ" dirty="0" smtClean="0"/>
              <a:t>E. </a:t>
            </a:r>
            <a:r>
              <a:rPr lang="cs-CZ" dirty="0" err="1" smtClean="0"/>
              <a:t>Veach</a:t>
            </a:r>
            <a:r>
              <a:rPr lang="cs-CZ" dirty="0" smtClean="0"/>
              <a:t>: </a:t>
            </a:r>
            <a:r>
              <a:rPr lang="cs-CZ" i="1" dirty="0" err="1" smtClean="0"/>
              <a:t>Robust</a:t>
            </a:r>
            <a:r>
              <a:rPr lang="cs-CZ" i="1" dirty="0" smtClean="0"/>
              <a:t> </a:t>
            </a:r>
            <a:r>
              <a:rPr lang="cs-CZ" i="1" dirty="0" err="1" smtClean="0"/>
              <a:t>Monte</a:t>
            </a:r>
            <a:r>
              <a:rPr lang="cs-CZ" i="1" dirty="0" smtClean="0"/>
              <a:t> </a:t>
            </a:r>
            <a:r>
              <a:rPr lang="cs-CZ" i="1" dirty="0" err="1" smtClean="0"/>
              <a:t>Carlo</a:t>
            </a:r>
            <a:r>
              <a:rPr lang="cs-CZ" i="1" dirty="0" smtClean="0"/>
              <a:t> </a:t>
            </a:r>
            <a:r>
              <a:rPr lang="cs-CZ" i="1" dirty="0" err="1" smtClean="0"/>
              <a:t>Methods</a:t>
            </a:r>
            <a:r>
              <a:rPr lang="cs-CZ" i="1" dirty="0" smtClean="0"/>
              <a:t>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Light</a:t>
            </a:r>
            <a:r>
              <a:rPr lang="cs-CZ" i="1" dirty="0" smtClean="0"/>
              <a:t> Transport </a:t>
            </a:r>
            <a:r>
              <a:rPr lang="cs-CZ" i="1" dirty="0" err="1" smtClean="0"/>
              <a:t>simulation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 Thesis, </a:t>
            </a:r>
            <a:r>
              <a:rPr lang="cs-CZ" dirty="0" err="1" smtClean="0"/>
              <a:t>Stanform</a:t>
            </a:r>
            <a:r>
              <a:rPr lang="cs-CZ" dirty="0" smtClean="0"/>
              <a:t> University, 1998.</a:t>
            </a:r>
          </a:p>
          <a:p>
            <a:r>
              <a:rPr lang="en-US" dirty="0" smtClean="0"/>
              <a:t>P. </a:t>
            </a:r>
            <a:r>
              <a:rPr lang="en-US" dirty="0" err="1" smtClean="0"/>
              <a:t>Dutr</a:t>
            </a:r>
            <a:r>
              <a:rPr lang="cs-CZ" dirty="0" smtClean="0"/>
              <a:t>é, </a:t>
            </a:r>
            <a:r>
              <a:rPr lang="cs-CZ" dirty="0" err="1" smtClean="0"/>
              <a:t>Global</a:t>
            </a:r>
            <a:r>
              <a:rPr lang="cs-CZ" dirty="0" smtClean="0"/>
              <a:t> </a:t>
            </a:r>
            <a:r>
              <a:rPr lang="cs-CZ" dirty="0" err="1" smtClean="0"/>
              <a:t>Illumination</a:t>
            </a:r>
            <a:r>
              <a:rPr lang="cs-CZ" dirty="0" smtClean="0"/>
              <a:t> </a:t>
            </a:r>
            <a:r>
              <a:rPr lang="cs-CZ" dirty="0" err="1" smtClean="0"/>
              <a:t>Compendium</a:t>
            </a:r>
            <a:r>
              <a:rPr lang="cs-CZ" dirty="0" smtClean="0"/>
              <a:t>, </a:t>
            </a:r>
            <a:r>
              <a:rPr lang="cs-CZ" dirty="0" smtClean="0">
                <a:hlinkClick r:id="rId2"/>
              </a:rPr>
              <a:t>http://people.cs.kuleuven.be/~philip.dutre/GI/</a:t>
            </a:r>
            <a:endParaRPr lang="cs-CZ" dirty="0" smtClean="0"/>
          </a:p>
          <a:p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CG III (NPGR010)  J. Křivánek 2017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ran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4029</TotalTime>
  <Words>741</Words>
  <Application>Microsoft Office PowerPoint</Application>
  <PresentationFormat>Předvádění na obrazovce (4:3)</PresentationFormat>
  <Paragraphs>117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Hrany</vt:lpstr>
      <vt:lpstr>Computer Graphics III Winter Term 2017 Organization</vt:lpstr>
      <vt:lpstr>Contents and form</vt:lpstr>
      <vt:lpstr>Lecture overview 1/2</vt:lpstr>
      <vt:lpstr>Lecture overview 2/2</vt:lpstr>
      <vt:lpstr>Labs</vt:lpstr>
      <vt:lpstr>Evaluation – Points</vt:lpstr>
      <vt:lpstr>Evaluation</vt:lpstr>
      <vt:lpstr>Final examination</vt:lpstr>
      <vt:lpstr>Literature</vt:lpstr>
      <vt:lpstr>ASSIGNMENT 1    </vt:lpstr>
      <vt:lpstr>Assignment 1</vt:lpstr>
      <vt:lpstr>Assignment 1</vt:lpstr>
      <vt:lpstr>Assignment 1</vt:lpstr>
      <vt:lpstr>Assignment 1 – requirements</vt:lpstr>
    </vt:vector>
  </TitlesOfParts>
  <Company>CTU Prague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- Počítačová grafika III (NPGR010)</dc:title>
  <dc:creator>Jaroslav Křivánek</dc:creator>
  <cp:lastModifiedBy>jarda</cp:lastModifiedBy>
  <cp:revision>2728</cp:revision>
  <dcterms:created xsi:type="dcterms:W3CDTF">2006-11-17T09:10:54Z</dcterms:created>
  <dcterms:modified xsi:type="dcterms:W3CDTF">2017-10-04T08:25:50Z</dcterms:modified>
</cp:coreProperties>
</file>